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96" r:id="rId1"/>
  </p:sldMasterIdLst>
  <p:sldIdLst>
    <p:sldId id="259" r:id="rId2"/>
    <p:sldId id="256" r:id="rId3"/>
    <p:sldId id="257" r:id="rId4"/>
    <p:sldId id="258" r:id="rId5"/>
    <p:sldId id="260" r:id="rId6"/>
    <p:sldId id="261" r:id="rId7"/>
    <p:sldId id="262" r:id="rId8"/>
    <p:sldId id="263" r:id="rId9"/>
    <p:sldId id="264" r:id="rId10"/>
    <p:sldId id="265" r:id="rId11"/>
    <p:sldId id="267" r:id="rId12"/>
    <p:sldId id="268" r:id="rId13"/>
    <p:sldId id="266" r:id="rId14"/>
    <p:sldId id="269" r:id="rId15"/>
    <p:sldId id="270" r:id="rId16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7" d="100"/>
          <a:sy n="67" d="100"/>
        </p:scale>
        <p:origin x="756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PanelTitle-GrommetsCombine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692398" y="1871131"/>
            <a:ext cx="6815669" cy="1515533"/>
          </a:xfrm>
        </p:spPr>
        <p:txBody>
          <a:bodyPr anchor="b">
            <a:noAutofit/>
          </a:bodyPr>
          <a:lstStyle>
            <a:lvl1pPr algn="ctr">
              <a:defRPr sz="5400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692398" y="3657597"/>
            <a:ext cx="6815669" cy="1320802"/>
          </a:xfrm>
        </p:spPr>
        <p:txBody>
          <a:bodyPr anchor="t">
            <a:normAutofit/>
          </a:bodyPr>
          <a:lstStyle>
            <a:lvl1pPr marL="0" indent="0" algn="ctr">
              <a:buNone/>
              <a:defRPr sz="2100">
                <a:solidFill>
                  <a:schemeClr val="tx1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7983232" y="5037663"/>
            <a:ext cx="897467" cy="279400"/>
          </a:xfrm>
        </p:spPr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92397" y="5037663"/>
            <a:ext cx="5214635" cy="279400"/>
          </a:xfrm>
        </p:spPr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8956900" y="5037663"/>
            <a:ext cx="551167" cy="279400"/>
          </a:xfrm>
        </p:spPr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2692399" y="3522131"/>
            <a:ext cx="681566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70707629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4815415"/>
            <a:ext cx="9609666" cy="566738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041427" y="1041399"/>
            <a:ext cx="10105972" cy="3335869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401" y="5382153"/>
            <a:ext cx="9609666" cy="493712"/>
          </a:xfrm>
        </p:spPr>
        <p:txBody>
          <a:bodyPr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520714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303868" y="982132"/>
            <a:ext cx="9592732" cy="2954868"/>
          </a:xfrm>
        </p:spPr>
        <p:txBody>
          <a:bodyPr anchor="ctr">
            <a:normAutofit/>
          </a:bodyPr>
          <a:lstStyle>
            <a:lvl1pPr algn="ctr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303868" y="4343399"/>
            <a:ext cx="9592732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569871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370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674812" y="3352800"/>
            <a:ext cx="8839202" cy="584200"/>
          </a:xfrm>
        </p:spPr>
        <p:txBody>
          <a:bodyPr anchor="ctr">
            <a:normAutofit/>
          </a:bodyPr>
          <a:lstStyle>
            <a:lvl1pPr marL="0" indent="0" algn="r">
              <a:buFontTx/>
              <a:buNone/>
              <a:defRPr sz="2000"/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343399"/>
            <a:ext cx="9609666" cy="1532467"/>
          </a:xfrm>
        </p:spPr>
        <p:txBody>
          <a:bodyPr anchor="ctr">
            <a:normAutofit/>
          </a:bodyPr>
          <a:lstStyle>
            <a:lvl1pPr marL="0" indent="0" algn="ctr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sp>
        <p:nvSpPr>
          <p:cNvPr id="14" name="TextBox 13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0600267" y="2827870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19" name="Straight Connector 18"/>
          <p:cNvCxnSpPr/>
          <p:nvPr/>
        </p:nvCxnSpPr>
        <p:spPr>
          <a:xfrm>
            <a:off x="1396169" y="4140199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80000151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2" y="3308581"/>
            <a:ext cx="9609668" cy="1468800"/>
          </a:xfrm>
        </p:spPr>
        <p:txBody>
          <a:bodyPr anchor="b">
            <a:normAutofit/>
          </a:bodyPr>
          <a:lstStyle>
            <a:lvl1pPr algn="l">
              <a:defRPr sz="32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777381"/>
            <a:ext cx="9609668" cy="860400"/>
          </a:xfrm>
        </p:spPr>
        <p:txBody>
          <a:bodyPr anchor="t">
            <a:normAutofit/>
          </a:bodyPr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67747230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карточки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3" y="982132"/>
            <a:ext cx="9296398" cy="2243668"/>
          </a:xfrm>
        </p:spPr>
        <p:txBody>
          <a:bodyPr anchor="ctr">
            <a:normAutofit/>
          </a:bodyPr>
          <a:lstStyle>
            <a:lvl1pPr algn="ctr">
              <a:defRPr sz="3200" b="0" cap="none">
                <a:solidFill>
                  <a:schemeClr val="tx1"/>
                </a:solidFill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4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9312"/>
            <a:ext cx="9609668" cy="88696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4529667"/>
            <a:ext cx="9609668" cy="1346200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sp>
        <p:nvSpPr>
          <p:cNvPr id="12" name="TextBox 11"/>
          <p:cNvSpPr txBox="1"/>
          <p:nvPr/>
        </p:nvSpPr>
        <p:spPr>
          <a:xfrm>
            <a:off x="862013" y="8799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10600267" y="2599261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  <p:cxnSp>
        <p:nvCxnSpPr>
          <p:cNvPr id="26" name="Straight Connector 25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4669727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Истина или лож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401" y="982132"/>
            <a:ext cx="9609666" cy="2243668"/>
          </a:xfrm>
        </p:spPr>
        <p:txBody>
          <a:bodyPr vert="horz" lIns="91440" tIns="45720" rIns="91440" bIns="45720" rtlCol="0" anchor="ctr">
            <a:normAutofit/>
          </a:bodyPr>
          <a:lstStyle>
            <a:lvl1pPr>
              <a:defRPr lang="en-US" b="0" dirty="0"/>
            </a:lvl1pPr>
          </a:lstStyle>
          <a:p>
            <a:pPr marL="0" lvl="0"/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Text Placeholder 2"/>
          <p:cNvSpPr>
            <a:spLocks noGrp="1"/>
          </p:cNvSpPr>
          <p:nvPr>
            <p:ph type="body" idx="13"/>
          </p:nvPr>
        </p:nvSpPr>
        <p:spPr>
          <a:xfrm>
            <a:off x="1295401" y="3630168"/>
            <a:ext cx="9609668" cy="841248"/>
          </a:xfrm>
        </p:spPr>
        <p:txBody>
          <a:bodyPr anchor="b">
            <a:normAutofit/>
          </a:bodyPr>
          <a:lstStyle>
            <a:lvl1pPr marL="0" indent="0" algn="l">
              <a:spcBef>
                <a:spcPts val="0"/>
              </a:spcBef>
              <a:buNone/>
              <a:defRPr sz="2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4470399"/>
            <a:ext cx="9609670" cy="1405467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5" name="Straight Connector 14"/>
          <p:cNvCxnSpPr/>
          <p:nvPr/>
        </p:nvCxnSpPr>
        <p:spPr>
          <a:xfrm>
            <a:off x="1396169" y="3429000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14826767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ctr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42810802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999356" y="982131"/>
            <a:ext cx="1890895" cy="489373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295398" y="982132"/>
            <a:ext cx="7433025" cy="4893734"/>
          </a:xfrm>
        </p:spPr>
        <p:txBody>
          <a:bodyPr vert="eaVert" anchor="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8863890" y="990600"/>
            <a:ext cx="0" cy="487680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7879664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Connector 6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4348798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15069" y="1752606"/>
            <a:ext cx="8158688" cy="1822514"/>
          </a:xfrm>
        </p:spPr>
        <p:txBody>
          <a:bodyPr anchor="b">
            <a:normAutofit/>
          </a:bodyPr>
          <a:lstStyle>
            <a:lvl1pPr algn="ctr">
              <a:defRPr sz="4400" b="0" cap="none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15067" y="3846051"/>
            <a:ext cx="8158690" cy="954547"/>
          </a:xfrm>
        </p:spPr>
        <p:txBody>
          <a:bodyPr anchor="t">
            <a:normAutofit/>
          </a:bodyPr>
          <a:lstStyle>
            <a:lvl1pPr marL="0" indent="0" algn="ctr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2012723" y="3710585"/>
            <a:ext cx="8163380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6706470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8" name="Straight Connector 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298448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81344" y="2560320"/>
            <a:ext cx="4718304" cy="3310128"/>
          </a:xfrm>
        </p:spPr>
        <p:txBody>
          <a:bodyPr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2177522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0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295400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80671" y="2658533"/>
            <a:ext cx="4718304" cy="576262"/>
          </a:xfrm>
        </p:spPr>
        <p:txBody>
          <a:bodyPr anchor="b">
            <a:noAutofit/>
          </a:bodyPr>
          <a:lstStyle>
            <a:lvl1pPr marL="0" indent="0">
              <a:buNone/>
              <a:defRPr sz="2800" b="0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80671" y="3243262"/>
            <a:ext cx="4718304" cy="2632605"/>
          </a:xfrm>
        </p:spPr>
        <p:txBody>
          <a:bodyPr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8" name="Straight Connector 17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2405712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4" name="Straight Connector 13"/>
          <p:cNvCxnSpPr/>
          <p:nvPr/>
        </p:nvCxnSpPr>
        <p:spPr>
          <a:xfrm>
            <a:off x="1396169" y="2421466"/>
            <a:ext cx="94072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9362499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360984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3811" y="1388534"/>
            <a:ext cx="3718455" cy="1371600"/>
          </a:xfrm>
        </p:spPr>
        <p:txBody>
          <a:bodyPr anchor="b">
            <a:normAutofit/>
          </a:bodyPr>
          <a:lstStyle>
            <a:lvl1pPr algn="ctr">
              <a:defRPr sz="24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418668" y="982131"/>
            <a:ext cx="5469466" cy="4893735"/>
          </a:xfrm>
        </p:spPr>
        <p:txBody>
          <a:bodyPr anchor="ctr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3811" y="3031065"/>
            <a:ext cx="3718455" cy="2438404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  <p:cxnSp>
        <p:nvCxnSpPr>
          <p:cNvPr id="16" name="Straight Connector 15"/>
          <p:cNvCxnSpPr/>
          <p:nvPr/>
        </p:nvCxnSpPr>
        <p:spPr>
          <a:xfrm>
            <a:off x="1396169" y="2912533"/>
            <a:ext cx="3514498" cy="0"/>
          </a:xfrm>
          <a:prstGeom prst="line">
            <a:avLst/>
          </a:prstGeom>
          <a:ln w="15875"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870470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95399" y="1883832"/>
            <a:ext cx="6241816" cy="1371600"/>
          </a:xfrm>
        </p:spPr>
        <p:txBody>
          <a:bodyPr anchor="b">
            <a:normAutofit/>
          </a:bodyPr>
          <a:lstStyle>
            <a:lvl1pPr algn="ctr">
              <a:defRPr sz="2800" b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7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8094831" y="1041400"/>
            <a:ext cx="3063347" cy="4775200"/>
          </a:xfrm>
          <a:prstGeom prst="roundRect">
            <a:avLst>
              <a:gd name="adj" fmla="val 0"/>
            </a:avLst>
          </a:prstGeom>
          <a:ln w="57150" cmpd="thickThin">
            <a:solidFill>
              <a:schemeClr val="tx1">
                <a:lumMod val="50000"/>
                <a:lumOff val="50000"/>
              </a:schemeClr>
            </a:solidFill>
            <a:miter lim="800000"/>
          </a:ln>
          <a:effectLst>
            <a:innerShdw blurRad="57150" dist="38100" dir="14460000">
              <a:srgbClr val="000000">
                <a:alpha val="70000"/>
              </a:srgbClr>
            </a:inn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295399" y="3255432"/>
            <a:ext cx="6241816" cy="1828800"/>
          </a:xfrm>
        </p:spPr>
        <p:txBody>
          <a:bodyPr anchor="t">
            <a:normAutofit/>
          </a:bodyPr>
          <a:lstStyle>
            <a:lvl1pPr marL="0" indent="0" algn="ctr">
              <a:buNone/>
              <a:defRPr sz="18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2132651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3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PanelContent-GrommetsCombined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88825" cy="6856214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295402" y="982132"/>
            <a:ext cx="9601196" cy="1303867"/>
          </a:xfrm>
          <a:prstGeom prst="rect">
            <a:avLst/>
          </a:prstGeom>
          <a:effectLst/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95401" y="2556932"/>
            <a:ext cx="9601196" cy="3318936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677501" y="5969000"/>
            <a:ext cx="16002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D884065E-AE34-4EF4-B335-07EE38FA6F2C}" type="datetimeFigureOut">
              <a:rPr lang="ru-RU" smtClean="0"/>
              <a:t>30.03.2025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1295401" y="5969000"/>
            <a:ext cx="7305900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353901" y="5969000"/>
            <a:ext cx="542697" cy="279400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 b="0" i="0">
                <a:solidFill>
                  <a:schemeClr val="tx1"/>
                </a:solidFill>
                <a:effectLst/>
                <a:latin typeface="+mn-lt"/>
              </a:defRPr>
            </a:lvl1pPr>
          </a:lstStyle>
          <a:p>
            <a:fld id="{2CE15DE1-799F-4F1D-9D2B-7A2428614C56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6215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97" r:id="rId1"/>
    <p:sldLayoutId id="2147483698" r:id="rId2"/>
    <p:sldLayoutId id="2147483699" r:id="rId3"/>
    <p:sldLayoutId id="2147483700" r:id="rId4"/>
    <p:sldLayoutId id="2147483701" r:id="rId5"/>
    <p:sldLayoutId id="2147483702" r:id="rId6"/>
    <p:sldLayoutId id="2147483703" r:id="rId7"/>
    <p:sldLayoutId id="2147483704" r:id="rId8"/>
    <p:sldLayoutId id="2147483705" r:id="rId9"/>
    <p:sldLayoutId id="2147483706" r:id="rId10"/>
    <p:sldLayoutId id="2147483707" r:id="rId11"/>
    <p:sldLayoutId id="2147483708" r:id="rId12"/>
    <p:sldLayoutId id="2147483709" r:id="rId13"/>
    <p:sldLayoutId id="2147483710" r:id="rId14"/>
    <p:sldLayoutId id="2147483711" r:id="rId15"/>
    <p:sldLayoutId id="2147483712" r:id="rId16"/>
    <p:sldLayoutId id="2147483713" r:id="rId17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 cap="none">
          <a:ln w="3175" cmpd="sng">
            <a:noFill/>
          </a:ln>
          <a:solidFill>
            <a:schemeClr val="tx1">
              <a:lumMod val="85000"/>
              <a:lumOff val="15000"/>
            </a:schemeClr>
          </a:solidFill>
          <a:effectLst/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857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20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2pPr>
      <a:lvl3pPr marL="1200150" indent="-2857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8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3pPr>
      <a:lvl4pPr marL="15430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6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4pPr>
      <a:lvl5pPr marL="2000250" indent="-17145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spcAft>
          <a:spcPts val="600"/>
        </a:spcAft>
        <a:buClr>
          <a:schemeClr val="accent1"/>
        </a:buClr>
        <a:buSzPct val="115000"/>
        <a:buFont typeface="Arial"/>
        <a:buChar char="•"/>
        <a:defRPr sz="1400" kern="1200" cap="none">
          <a:solidFill>
            <a:schemeClr val="tx1">
              <a:lumMod val="85000"/>
              <a:lumOff val="15000"/>
            </a:schemeClr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png"/><Relationship Id="rId4" Type="http://schemas.openxmlformats.org/officeDocument/2006/relationships/image" Target="../media/image1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«Размножение и развитие птиц».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4043361" y="2692400"/>
            <a:ext cx="4105275" cy="3048000"/>
          </a:xfrm>
          <a:prstGeom prst="rect">
            <a:avLst/>
          </a:prstGeom>
        </p:spPr>
      </p:pic>
      <p:sp>
        <p:nvSpPr>
          <p:cNvPr id="3" name="Прямоугольник 2"/>
          <p:cNvSpPr/>
          <p:nvPr/>
        </p:nvSpPr>
        <p:spPr>
          <a:xfrm>
            <a:off x="128588" y="-24434"/>
            <a:ext cx="12063411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dirty="0"/>
              <a:t>Муниципальное автономное общеобразовательное учреждение средняя общеобразовательная школа №3 имени маршала Г.К. Жукова муниципального образования </a:t>
            </a:r>
            <a:r>
              <a:rPr lang="ru-RU" dirty="0" err="1"/>
              <a:t>Усть</a:t>
            </a:r>
            <a:r>
              <a:rPr lang="ru-RU" dirty="0"/>
              <a:t> – </a:t>
            </a:r>
            <a:r>
              <a:rPr lang="ru-RU" dirty="0" err="1"/>
              <a:t>Лабинский</a:t>
            </a:r>
            <a:r>
              <a:rPr lang="ru-RU" dirty="0"/>
              <a:t> район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9682163" y="5740400"/>
            <a:ext cx="217646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Учитель биологии</a:t>
            </a:r>
            <a:r>
              <a:rPr lang="en-US" dirty="0" smtClean="0"/>
              <a:t>:</a:t>
            </a:r>
            <a:endParaRPr lang="ru-RU" dirty="0" smtClean="0"/>
          </a:p>
          <a:p>
            <a:r>
              <a:rPr lang="ru-RU" dirty="0" err="1" smtClean="0"/>
              <a:t>Е.М.Шкуркина</a:t>
            </a:r>
            <a:endParaRPr lang="ru-RU" dirty="0"/>
          </a:p>
        </p:txBody>
      </p:sp>
      <p:sp>
        <p:nvSpPr>
          <p:cNvPr id="6" name="Прямоугольник 5"/>
          <p:cNvSpPr/>
          <p:nvPr/>
        </p:nvSpPr>
        <p:spPr>
          <a:xfrm>
            <a:off x="5081067" y="6386731"/>
            <a:ext cx="237276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ru-RU" dirty="0"/>
              <a:t>Усть-Лабинск 2025 год</a:t>
            </a:r>
          </a:p>
        </p:txBody>
      </p:sp>
    </p:spTree>
    <p:extLst>
      <p:ext uri="{BB962C8B-B14F-4D97-AF65-F5344CB8AC3E}">
        <p14:creationId xmlns:p14="http://schemas.microsoft.com/office/powerpoint/2010/main" val="3446638350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14311" y="410632"/>
            <a:ext cx="11763375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помощи птиц в сельском хозяйстве (борьба с вредителями):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23863" y="1613957"/>
            <a:ext cx="11449049" cy="3318936"/>
          </a:xfrm>
        </p:spPr>
        <p:txBody>
          <a:bodyPr>
            <a:normAutofit fontScale="92500" lnSpcReduction="20000"/>
          </a:bodyPr>
          <a:lstStyle/>
          <a:p>
            <a:r>
              <a:rPr lang="ru-RU" dirty="0"/>
              <a:t>Воробьи. Весной они успешно уничтожают яблоневого цветоеда, способного полностью лишить урожая. Воробьи выкармливают птенцов насекомыми, в основном гусеницами, червями и личинками. </a:t>
            </a:r>
          </a:p>
          <a:p>
            <a:r>
              <a:rPr lang="ru-RU" dirty="0"/>
              <a:t>Синицы. Синицы выводят птенцов 2–3 раза за сезон и в этот период интенсивно охотятся. Приносить пользу синицы продолжают и зимой, очищая сад от вредителей. </a:t>
            </a:r>
          </a:p>
          <a:p>
            <a:r>
              <a:rPr lang="ru-RU" dirty="0"/>
              <a:t>Скворцы. Эти птицы ищут корм в основном на земле и в траве. Из свежевскопанной земли они ловко достают личинок различных насекомых. </a:t>
            </a:r>
          </a:p>
          <a:p>
            <a:r>
              <a:rPr lang="ru-RU" dirty="0"/>
              <a:t>Хищные птицы. Хищные птицы — мощное средство борьбы с грызунами, вредителями сельского хозяйства. Например, две пустельги при выкармливании своих шести птенцов за день вылавливают до 9 сусликов, 5 полевок и много других зверьков. 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839198" y="4486274"/>
            <a:ext cx="3352801" cy="237172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6011353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032363" y="535375"/>
            <a:ext cx="10361100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И</a:t>
            </a:r>
            <a:r>
              <a:rPr lang="ru-RU" dirty="0" smtClean="0"/>
              <a:t>гра </a:t>
            </a:r>
            <a:r>
              <a:rPr lang="ru-RU" dirty="0"/>
              <a:t>«Угадай стадию </a:t>
            </a:r>
            <a:r>
              <a:rPr lang="ru-RU" dirty="0" smtClean="0"/>
              <a:t>развития и расположи по порядку»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978854" y="1900238"/>
            <a:ext cx="2429016" cy="196056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7870" y="3678183"/>
            <a:ext cx="2370962" cy="240829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5380" y="1906533"/>
            <a:ext cx="3067358" cy="2997199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372600" y="3541902"/>
            <a:ext cx="2283902" cy="272366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51411" y="2057400"/>
            <a:ext cx="243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1</a:t>
            </a:r>
            <a:endParaRPr lang="ru-RU" dirty="0"/>
          </a:p>
        </p:txBody>
      </p:sp>
      <p:sp>
        <p:nvSpPr>
          <p:cNvPr id="9" name="TextBox 8"/>
          <p:cNvSpPr txBox="1"/>
          <p:nvPr/>
        </p:nvSpPr>
        <p:spPr>
          <a:xfrm>
            <a:off x="3667345" y="3846512"/>
            <a:ext cx="243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2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6095380" y="2171698"/>
            <a:ext cx="243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/>
              <a:t>3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9438254" y="3663894"/>
            <a:ext cx="24399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dirty="0" smtClean="0"/>
              <a:t>4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2311298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Игра «Бизнес-план»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971552" y="1942569"/>
            <a:ext cx="10987086" cy="472017"/>
          </a:xfrm>
        </p:spPr>
        <p:txBody>
          <a:bodyPr>
            <a:normAutofit fontScale="85000" lnSpcReduction="10000"/>
          </a:bodyPr>
          <a:lstStyle/>
          <a:p>
            <a:r>
              <a:rPr lang="ru-RU" dirty="0" smtClean="0"/>
              <a:t>На основании картинок создай свои бизнес-план (учитывай примерные расходы и доходы).</a:t>
            </a:r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3825" y="2414586"/>
            <a:ext cx="2624137" cy="1968103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105581" y="2389582"/>
            <a:ext cx="2619376" cy="1968103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24957" y="2414586"/>
            <a:ext cx="3167062" cy="1968103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961507" y="2414586"/>
            <a:ext cx="2724805" cy="19430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4770392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Вопросы для закрепления знаний 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Какие стадии развития проходят птицы</a:t>
            </a:r>
            <a:r>
              <a:rPr lang="ru-RU" dirty="0" smtClean="0"/>
              <a:t>?</a:t>
            </a:r>
          </a:p>
          <a:p>
            <a:r>
              <a:rPr lang="ru-RU" dirty="0" smtClean="0"/>
              <a:t>Перспективы </a:t>
            </a:r>
            <a:r>
              <a:rPr lang="ru-RU" dirty="0"/>
              <a:t>изучения птиц и их использования в сельском хозяйстве</a:t>
            </a:r>
            <a:r>
              <a:rPr lang="ru-RU" dirty="0" smtClean="0"/>
              <a:t>.</a:t>
            </a:r>
          </a:p>
          <a:p>
            <a:r>
              <a:rPr lang="ru-RU" dirty="0" smtClean="0"/>
              <a:t>Как полученные знания можно использовать для развития сельского хозяйства?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6802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Домашнее задание: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dirty="0"/>
              <a:t>Объяснение задания: подготовить краткую презентацию о конкретном виде птицы и особенностях её размножения и развития.</a:t>
            </a:r>
          </a:p>
          <a:p>
            <a:r>
              <a:rPr lang="ru-RU" dirty="0"/>
              <a:t>Дополнительные задания (например, узнать о профессиях, связанных с изучением и разведением птиц).</a:t>
            </a:r>
          </a:p>
        </p:txBody>
      </p:sp>
    </p:spTree>
    <p:extLst>
      <p:ext uri="{BB962C8B-B14F-4D97-AF65-F5344CB8AC3E}">
        <p14:creationId xmlns:p14="http://schemas.microsoft.com/office/powerpoint/2010/main" val="3101217515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/>
              <a:t>Подведение итогов урока 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3862815" y="2557463"/>
            <a:ext cx="4466370" cy="33178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07420070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/>
              <a:t>Цели и задачи урока: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28638" y="1913995"/>
            <a:ext cx="11029950" cy="4115330"/>
          </a:xfrm>
        </p:spPr>
        <p:txBody>
          <a:bodyPr>
            <a:normAutofit fontScale="92500"/>
          </a:bodyPr>
          <a:lstStyle/>
          <a:p>
            <a:r>
              <a:rPr lang="ru-RU" dirty="0"/>
              <a:t>Познакомить учащихся с особенностями размножения и развития птиц, их ролью в природе и сельском хозяйстве, а также стимулировать интерес к изучению птиц и возможным профессиям в области сельского хозяйства и охраны окружающей среды.</a:t>
            </a:r>
          </a:p>
          <a:p>
            <a:r>
              <a:rPr lang="ru-RU" dirty="0"/>
              <a:t>Задачи урока:</a:t>
            </a:r>
          </a:p>
          <a:p>
            <a:r>
              <a:rPr lang="ru-RU" dirty="0" smtClean="0"/>
              <a:t>Познакомить </a:t>
            </a:r>
            <a:r>
              <a:rPr lang="ru-RU" dirty="0"/>
              <a:t>учащихся с основными этапами размножения птиц (например, выбор партнёра, строительство гнезда, откладывание яиц, высиживание).</a:t>
            </a:r>
          </a:p>
          <a:p>
            <a:r>
              <a:rPr lang="ru-RU" dirty="0"/>
              <a:t>Объяснить процессы развития птиц от яйца до взрослой особи, включая стадии эмбрионального развития и постэмбрионального роста.</a:t>
            </a:r>
          </a:p>
          <a:p>
            <a:r>
              <a:rPr lang="ru-RU" dirty="0"/>
              <a:t>Рассмотреть примеры различных стратегий размножения и развития у разных видов птиц.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00665072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5414" y="239182"/>
            <a:ext cx="9601196" cy="1303867"/>
          </a:xfrm>
        </p:spPr>
        <p:txBody>
          <a:bodyPr/>
          <a:lstStyle/>
          <a:p>
            <a:r>
              <a:rPr lang="ru-RU" dirty="0"/>
              <a:t>Вопросы для обсуждения 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714375" y="1185863"/>
            <a:ext cx="10410822" cy="3875618"/>
          </a:xfrm>
        </p:spPr>
        <p:txBody>
          <a:bodyPr>
            <a:normAutofit fontScale="85000" lnSpcReduction="10000"/>
          </a:bodyPr>
          <a:lstStyle/>
          <a:p>
            <a:r>
              <a:rPr lang="ru-RU" dirty="0"/>
              <a:t>Что вы знаете о размножении птиц</a:t>
            </a:r>
            <a:r>
              <a:rPr lang="ru-RU" dirty="0" smtClean="0"/>
              <a:t>?</a:t>
            </a:r>
          </a:p>
          <a:p>
            <a:r>
              <a:rPr lang="ru-RU" b="1" dirty="0"/>
              <a:t>Колибри</a:t>
            </a:r>
            <a:r>
              <a:rPr lang="ru-RU" dirty="0"/>
              <a:t> — единственная птица, способная к полёту «задом наперёд».  </a:t>
            </a:r>
          </a:p>
          <a:p>
            <a:r>
              <a:rPr lang="ru-RU" b="1" dirty="0"/>
              <a:t>Африканский страус</a:t>
            </a:r>
            <a:r>
              <a:rPr lang="ru-RU" dirty="0"/>
              <a:t> — самая крупная из всех птиц на земле, её рост достигает 2,7 метра.  </a:t>
            </a:r>
          </a:p>
          <a:p>
            <a:r>
              <a:rPr lang="ru-RU" b="1" dirty="0"/>
              <a:t>Странствующий альбатрос</a:t>
            </a:r>
            <a:r>
              <a:rPr lang="ru-RU" dirty="0"/>
              <a:t> обладает самым большим размахом крыльев — до 3,25 метров.  </a:t>
            </a:r>
          </a:p>
          <a:p>
            <a:r>
              <a:rPr lang="ru-RU" b="1" dirty="0"/>
              <a:t>Совы</a:t>
            </a:r>
            <a:r>
              <a:rPr lang="ru-RU" dirty="0"/>
              <a:t> не могут двигать глазами — вместо этого они поворачивают голову до 270° без вреда для здоровья. </a:t>
            </a:r>
          </a:p>
          <a:p>
            <a:r>
              <a:rPr lang="ru-RU" b="1" dirty="0"/>
              <a:t>Киви</a:t>
            </a:r>
            <a:r>
              <a:rPr lang="ru-RU" dirty="0"/>
              <a:t> — единственная птица с ноздрями на конце клюва. Такое расположение помогает им вынюхать пищу на земле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Жако</a:t>
            </a:r>
            <a:r>
              <a:rPr lang="ru-RU" dirty="0"/>
              <a:t> (серый попугай) — самая болтливая птица, в среднем он может запомнить более 1500 слов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57675" y="4498777"/>
            <a:ext cx="3305174" cy="18591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14679525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295401" y="139170"/>
            <a:ext cx="9601196" cy="1303867"/>
          </a:xfrm>
        </p:spPr>
        <p:txBody>
          <a:bodyPr/>
          <a:lstStyle/>
          <a:p>
            <a:r>
              <a:rPr lang="ru-RU" b="1" dirty="0"/>
              <a:t>Этапы размножения птиц: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49705" y="1027935"/>
            <a:ext cx="11227633" cy="3318936"/>
          </a:xfrm>
        </p:spPr>
        <p:txBody>
          <a:bodyPr>
            <a:normAutofit/>
          </a:bodyPr>
          <a:lstStyle/>
          <a:p>
            <a:r>
              <a:rPr lang="ru-RU" dirty="0"/>
              <a:t>Размножаются птицы яйцами. Яйца образуются и развиваются в яичниках и яйцеводах самок. У птиц только один левый яичник (связано с полётом). Органы размножения самцов — парные </a:t>
            </a:r>
            <a:r>
              <a:rPr lang="ru-RU" dirty="0" smtClean="0"/>
              <a:t>семенники.</a:t>
            </a:r>
            <a:r>
              <a:rPr lang="en-US" dirty="0" smtClean="0"/>
              <a:t> </a:t>
            </a:r>
            <a:r>
              <a:rPr lang="ru-RU" dirty="0" smtClean="0"/>
              <a:t>Оплодотворение </a:t>
            </a:r>
            <a:r>
              <a:rPr lang="ru-RU" dirty="0"/>
              <a:t>у птиц внутреннее и происходит в яйцеводах самки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371397" y="2167170"/>
            <a:ext cx="3637692" cy="41886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510337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5775" y="457200"/>
            <a:ext cx="11301413" cy="5247218"/>
          </a:xfrm>
        </p:spPr>
        <p:txBody>
          <a:bodyPr>
            <a:normAutofit fontScale="70000" lnSpcReduction="20000"/>
          </a:bodyPr>
          <a:lstStyle/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Яйцеклетка птиц — это </a:t>
            </a:r>
            <a:r>
              <a:rPr lang="ru-RU" sz="2600" b="1" dirty="0">
                <a:solidFill>
                  <a:schemeClr val="tx1"/>
                </a:solidFill>
              </a:rPr>
              <a:t>желток</a:t>
            </a:r>
            <a:r>
              <a:rPr lang="ru-RU" sz="2600" dirty="0">
                <a:solidFill>
                  <a:schemeClr val="tx1"/>
                </a:solidFill>
              </a:rPr>
              <a:t>. Вокруг него в яйцеводе формируются оболочки — белковая, </a:t>
            </a:r>
            <a:r>
              <a:rPr lang="ru-RU" sz="2600" dirty="0" err="1">
                <a:solidFill>
                  <a:schemeClr val="tx1"/>
                </a:solidFill>
              </a:rPr>
              <a:t>подскорлуповая</a:t>
            </a:r>
            <a:r>
              <a:rPr lang="ru-RU" sz="2600" dirty="0">
                <a:solidFill>
                  <a:schemeClr val="tx1"/>
                </a:solidFill>
              </a:rPr>
              <a:t> и </a:t>
            </a:r>
            <a:r>
              <a:rPr lang="ru-RU" sz="2600" dirty="0" err="1">
                <a:solidFill>
                  <a:schemeClr val="tx1"/>
                </a:solidFill>
              </a:rPr>
              <a:t>скорлуповая</a:t>
            </a:r>
            <a:r>
              <a:rPr lang="ru-RU" sz="2600" dirty="0">
                <a:solidFill>
                  <a:schemeClr val="tx1"/>
                </a:solidFill>
              </a:rPr>
              <a:t>.</a:t>
            </a: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 В верхней части желтка находится зародышевый диск (из него развивается эмбрион птицы</a:t>
            </a:r>
            <a:r>
              <a:rPr lang="ru-RU" sz="2600" dirty="0" smtClean="0">
                <a:solidFill>
                  <a:schemeClr val="tx1"/>
                </a:solidFill>
              </a:rPr>
              <a:t>).</a:t>
            </a:r>
            <a:endParaRPr lang="ru-RU" sz="26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В желтке имеется достаточное количество питательных веществ и воды, чтобы мог сформироваться птенец. Желток крепится в яйце канатиками — </a:t>
            </a:r>
            <a:r>
              <a:rPr lang="ru-RU" sz="2600" dirty="0" err="1">
                <a:solidFill>
                  <a:schemeClr val="tx1"/>
                </a:solidFill>
              </a:rPr>
              <a:t>халазами</a:t>
            </a:r>
            <a:r>
              <a:rPr lang="ru-RU" sz="2600" dirty="0">
                <a:solidFill>
                  <a:schemeClr val="tx1"/>
                </a:solidFill>
              </a:rPr>
              <a:t>. Он находится в подвешенном состоянии и может поворачиваться так, что зародыш всегда располагается сверху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  <a:endParaRPr lang="ru-RU" sz="26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Белок состоит из воды и органических веществ. Его функции — защита зародыша и обеспечение его водой. Белок покрыт двумя тонкими, похожими на пергамент </a:t>
            </a:r>
            <a:r>
              <a:rPr lang="ru-RU" sz="2600" dirty="0" err="1">
                <a:solidFill>
                  <a:schemeClr val="tx1"/>
                </a:solidFill>
              </a:rPr>
              <a:t>подскорлуповыми</a:t>
            </a:r>
            <a:r>
              <a:rPr lang="ru-RU" sz="2600" dirty="0">
                <a:solidFill>
                  <a:schemeClr val="tx1"/>
                </a:solidFill>
              </a:rPr>
              <a:t> оболочками, которые на тупом конце яйца разделяются и образуют воздушную камеру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  <a:endParaRPr lang="ru-RU" sz="26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Скорлупа выполняет функции защиты и газообмена. Газообмен возможен только благодаря пористости скорлупы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  <a:endParaRPr lang="ru-RU" sz="26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После того как яйцо будет отложено, в нём начинается процесс развития зародыша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  <a:endParaRPr lang="ru-RU" sz="26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Для развития зародыша нужна повышенная температура (примерно 38 Сº). Поэтому птицы насиживают свои кладки яиц (высиживают птенцов). Яйца насиживает один из родителей или оба по очереди. Срок развития птенцов разный — от 11 до 85 суток</a:t>
            </a:r>
            <a:r>
              <a:rPr lang="ru-RU" sz="2600" dirty="0" smtClean="0">
                <a:solidFill>
                  <a:schemeClr val="tx1"/>
                </a:solidFill>
              </a:rPr>
              <a:t>.</a:t>
            </a:r>
            <a:endParaRPr lang="ru-RU" sz="2600" dirty="0">
              <a:solidFill>
                <a:schemeClr val="tx1"/>
              </a:solidFill>
            </a:endParaRPr>
          </a:p>
          <a:p>
            <a:pPr marL="0">
              <a:lnSpc>
                <a:spcPct val="120000"/>
              </a:lnSpc>
              <a:spcBef>
                <a:spcPts val="0"/>
              </a:spcBef>
              <a:spcAft>
                <a:spcPts val="0"/>
              </a:spcAft>
            </a:pPr>
            <a:r>
              <a:rPr lang="ru-RU" sz="2600" dirty="0">
                <a:solidFill>
                  <a:schemeClr val="tx1"/>
                </a:solidFill>
              </a:rPr>
              <a:t>Все птицы заботятся о потомстве: находят для него корм, согревают, защищают от хищников и обучают летать птенцов.</a:t>
            </a:r>
          </a:p>
          <a:p>
            <a:endParaRPr lang="ru-RU" dirty="0"/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810305" y="4982633"/>
            <a:ext cx="2652352" cy="18753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029362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/>
              <a:t>Развитие птиц от яйца до взрослой особи</a:t>
            </a: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162050" y="2687637"/>
            <a:ext cx="9734548" cy="33559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14016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14300" y="553507"/>
            <a:ext cx="11772900" cy="1303867"/>
          </a:xfrm>
        </p:spPr>
        <p:txBody>
          <a:bodyPr>
            <a:normAutofit fontScale="90000"/>
          </a:bodyPr>
          <a:lstStyle/>
          <a:p>
            <a:r>
              <a:rPr lang="ru-RU" dirty="0"/>
              <a:t>Примеры стратегий размножения и развития у разных видов птиц: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57200" y="1714499"/>
            <a:ext cx="11287125" cy="3318936"/>
          </a:xfrm>
        </p:spPr>
        <p:txBody>
          <a:bodyPr>
            <a:normAutofit lnSpcReduction="10000"/>
          </a:bodyPr>
          <a:lstStyle/>
          <a:p>
            <a:r>
              <a:rPr lang="ru-RU" b="1" dirty="0"/>
              <a:t>Моногамные виды</a:t>
            </a:r>
            <a:r>
              <a:rPr lang="ru-RU" dirty="0"/>
              <a:t>. Самец и самка образуют пару на период размножения, которая может сохраняться несколько лет, иногда до гибели партнёра. Примеры: лебеди, орлы, крупные цапли</a:t>
            </a:r>
            <a:r>
              <a:rPr lang="ru-RU" dirty="0" smtClean="0"/>
              <a:t>.</a:t>
            </a:r>
            <a:endParaRPr lang="ru-RU" dirty="0"/>
          </a:p>
          <a:p>
            <a:r>
              <a:rPr lang="ru-RU" b="1" dirty="0"/>
              <a:t>Полигамные виды</a:t>
            </a:r>
            <a:r>
              <a:rPr lang="ru-RU" dirty="0"/>
              <a:t>. Спаривание происходит при кратковременных встречах самок и самцов, пары не образуются даже на короткое время. Примеры: глухари, павлины, тетерева, колибри. </a:t>
            </a:r>
          </a:p>
          <a:p>
            <a:r>
              <a:rPr lang="ru-RU" b="1" dirty="0" err="1"/>
              <a:t>Палеандрия</a:t>
            </a:r>
            <a:r>
              <a:rPr lang="ru-RU" dirty="0"/>
              <a:t>. Самка откладывает несколько кладок, которые насиживают самцы, они же водят и выводки</a:t>
            </a:r>
            <a:r>
              <a:rPr lang="ru-RU" dirty="0" smtClean="0"/>
              <a:t>.</a:t>
            </a:r>
            <a:endParaRPr lang="ru-RU" dirty="0"/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771900" y="4383593"/>
            <a:ext cx="4324350" cy="23315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0123177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2424" y="367770"/>
            <a:ext cx="11487150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Некоторые примеры стратегий развития у разных видов птиц: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88155" y="1499656"/>
            <a:ext cx="11215688" cy="3318936"/>
          </a:xfrm>
        </p:spPr>
        <p:txBody>
          <a:bodyPr>
            <a:normAutofit/>
          </a:bodyPr>
          <a:lstStyle/>
          <a:p>
            <a:r>
              <a:rPr lang="ru-RU" dirty="0"/>
              <a:t>Выводковые птенцы. У таких птиц (тетерева, утки, куры, страусы, лебеди) из яйца выходят зрячие птенцы, покрытые пухом, с открытыми глазами, они способны самостоятельно передвигаться и следовать за взрослыми птицами. </a:t>
            </a:r>
          </a:p>
          <a:p>
            <a:r>
              <a:rPr lang="ru-RU" dirty="0"/>
              <a:t>Гнездовые, или птенцовые, птенцы. У таких птиц (воробьиные, голуби, попугаи, дятлы) вылупляются совершенно беспомощные птенцы. У них закрыты глаза, кожа голая или слабо опушённая, питаться и передвигаться самостоятельно они не могут. В гнезде остаются долго, от десяти суток до двух месяцев у разных видов, нуждаются в выкармливании, обогреве и защите.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308057" y="4220529"/>
            <a:ext cx="4395786" cy="26374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33854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14324" y="153457"/>
            <a:ext cx="11344275" cy="1303867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Роль птиц в экосистемах и сельском хозяйстве: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42899" y="999594"/>
            <a:ext cx="11315700" cy="3318936"/>
          </a:xfrm>
        </p:spPr>
        <p:txBody>
          <a:bodyPr>
            <a:normAutofit fontScale="92500" lnSpcReduction="10000"/>
          </a:bodyPr>
          <a:lstStyle/>
          <a:p>
            <a:pPr marL="0" indent="0">
              <a:buNone/>
            </a:pPr>
            <a:r>
              <a:rPr lang="en-US" dirty="0" smtClean="0"/>
              <a:t>1</a:t>
            </a:r>
            <a:r>
              <a:rPr lang="ru-RU" dirty="0" smtClean="0"/>
              <a:t>.Значение </a:t>
            </a:r>
            <a:r>
              <a:rPr lang="ru-RU" dirty="0"/>
              <a:t>птиц в поддержании экологического баланса</a:t>
            </a:r>
            <a:r>
              <a:rPr lang="ru-RU" dirty="0" smtClean="0"/>
              <a:t>:</a:t>
            </a:r>
            <a:endParaRPr lang="ru-RU" dirty="0"/>
          </a:p>
          <a:p>
            <a:r>
              <a:rPr lang="ru-RU" dirty="0"/>
              <a:t>Защита от насекомых. Птицы снижают численность быстро размножающихся вредителей, защищают человека и животных от них. Например, большая синица за один день съедает до 6 тысяч различных насекомых, среди которых преобладают вредители леса. </a:t>
            </a:r>
          </a:p>
          <a:p>
            <a:r>
              <a:rPr lang="ru-RU" dirty="0"/>
              <a:t>Распространение семян. Сойки, кедровки, дрозды, свиристели, питаясь лесными ягодами с твёрдыми оболочками семян, рассеивают эти семена на огромной территории, способствуя расширению площади леса. </a:t>
            </a:r>
          </a:p>
          <a:p>
            <a:r>
              <a:rPr lang="ru-RU" dirty="0"/>
              <a:t>Утилизация отходов. Птицы играют роль санитаров, помогая избавляться от полутора-двух тонн пищевых отходов.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 rotWithShape="1">
          <a:blip r:embed="rId2"/>
          <a:srcRect l="388" t="22500" r="467"/>
          <a:stretch/>
        </p:blipFill>
        <p:spPr>
          <a:xfrm>
            <a:off x="7802185" y="4000500"/>
            <a:ext cx="3599239" cy="21002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63929509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Натуральные материалы">
  <a:themeElements>
    <a:clrScheme name="Натуральные материалы">
      <a:dk1>
        <a:sysClr val="windowText" lastClr="000000"/>
      </a:dk1>
      <a:lt1>
        <a:sysClr val="window" lastClr="FFFFFF"/>
      </a:lt1>
      <a:dk2>
        <a:srgbClr val="212121"/>
      </a:dk2>
      <a:lt2>
        <a:srgbClr val="DADADA"/>
      </a:lt2>
      <a:accent1>
        <a:srgbClr val="AB946B"/>
      </a:accent1>
      <a:accent2>
        <a:srgbClr val="C04F32"/>
      </a:accent2>
      <a:accent3>
        <a:srgbClr val="DD8C3C"/>
      </a:accent3>
      <a:accent4>
        <a:srgbClr val="8E684C"/>
      </a:accent4>
      <a:accent5>
        <a:srgbClr val="CBAF62"/>
      </a:accent5>
      <a:accent6>
        <a:srgbClr val="803348"/>
      </a:accent6>
      <a:hlink>
        <a:srgbClr val="86724D"/>
      </a:hlink>
      <a:folHlink>
        <a:srgbClr val="B99E84"/>
      </a:folHlink>
    </a:clrScheme>
    <a:fontScheme name="Натуральные материалы">
      <a:majorFont>
        <a:latin typeface="Garamond" panose="02020404030301010803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Garamond" panose="02020404030301010803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Натуральные материалы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lumMod val="110000"/>
              </a:schemeClr>
            </a:gs>
            <a:gs pos="100000">
              <a:schemeClr val="phClr">
                <a:tint val="82000"/>
              </a:schemeClr>
            </a:gs>
          </a:gsLst>
          <a:lin ang="5400000" scaled="0"/>
        </a:gradFill>
        <a:blipFill>
          <a:blip xmlns:r="http://schemas.openxmlformats.org/officeDocument/2006/relationships" r:embed="rId1">
            <a:duotone>
              <a:schemeClr val="phClr">
                <a:shade val="74000"/>
                <a:satMod val="130000"/>
                <a:lumMod val="90000"/>
              </a:schemeClr>
              <a:schemeClr val="phClr">
                <a:tint val="94000"/>
                <a:satMod val="120000"/>
                <a:lumMod val="104000"/>
              </a:schemeClr>
            </a:duotone>
          </a:blip>
          <a:tile tx="0" ty="0" sx="100000" sy="100000" flip="none" algn="tl"/>
        </a:blip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innerShdw blurRad="25400" dist="12700" dir="13500000">
              <a:srgbClr val="000000">
                <a:alpha val="45000"/>
              </a:srgbClr>
            </a:innerShdw>
          </a:effectLst>
        </a:effectStyle>
        <a:effectStyle>
          <a:effectLst>
            <a:outerShdw blurRad="38100" dist="254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88000"/>
                <a:lumMod val="98000"/>
              </a:schemeClr>
            </a:gs>
          </a:gsLst>
          <a:lin ang="5400000" scaled="0"/>
        </a:gradFill>
        <a:blipFill>
          <a:blip xmlns:r="http://schemas.openxmlformats.org/officeDocument/2006/relationships" r:embed="rId2"/>
          <a:stretch/>
        </a:blip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rganic" id="{28CDC826-8792-45C0-861B-85EB3ADEDA33}" vid="{A2BEDC8B-F191-493B-BA33-0F4F800A89D3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TM02900743[[fn=Натуральные материалы]]</Template>
  <TotalTime>53</TotalTime>
  <Words>710</Words>
  <Application>Microsoft Office PowerPoint</Application>
  <PresentationFormat>Широкоэкранный</PresentationFormat>
  <Paragraphs>62</Paragraphs>
  <Slides>15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15</vt:i4>
      </vt:variant>
    </vt:vector>
  </HeadingPairs>
  <TitlesOfParts>
    <vt:vector size="18" baseType="lpstr">
      <vt:lpstr>Arial</vt:lpstr>
      <vt:lpstr>Garamond</vt:lpstr>
      <vt:lpstr>Натуральные материалы</vt:lpstr>
      <vt:lpstr>«Размножение и развитие птиц».</vt:lpstr>
      <vt:lpstr>Цели и задачи урока:</vt:lpstr>
      <vt:lpstr>Вопросы для обсуждения </vt:lpstr>
      <vt:lpstr>Этапы размножения птиц:</vt:lpstr>
      <vt:lpstr>Презентация PowerPoint</vt:lpstr>
      <vt:lpstr>Развитие птиц от яйца до взрослой особи</vt:lpstr>
      <vt:lpstr>Примеры стратегий размножения и развития у разных видов птиц:</vt:lpstr>
      <vt:lpstr>Некоторые примеры стратегий развития у разных видов птиц:</vt:lpstr>
      <vt:lpstr>Роль птиц в экосистемах и сельском хозяйстве:</vt:lpstr>
      <vt:lpstr>Примеры помощи птиц в сельском хозяйстве (борьба с вредителями):</vt:lpstr>
      <vt:lpstr>Игра «Угадай стадию развития и расположи по порядку»</vt:lpstr>
      <vt:lpstr>Игра «Бизнес-план»</vt:lpstr>
      <vt:lpstr>Вопросы для закрепления знаний </vt:lpstr>
      <vt:lpstr>Домашнее задание:</vt:lpstr>
      <vt:lpstr>Подведение итогов урока 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«Размножение и развитие птиц».</dc:title>
  <dc:creator>Евгения</dc:creator>
  <cp:lastModifiedBy>Евгения</cp:lastModifiedBy>
  <cp:revision>7</cp:revision>
  <dcterms:created xsi:type="dcterms:W3CDTF">2025-03-29T21:01:56Z</dcterms:created>
  <dcterms:modified xsi:type="dcterms:W3CDTF">2025-03-29T23:36:09Z</dcterms:modified>
</cp:coreProperties>
</file>